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15"/>
  </p:notesMasterIdLst>
  <p:sldIdLst>
    <p:sldId id="260" r:id="rId2"/>
    <p:sldId id="259" r:id="rId3"/>
    <p:sldId id="261" r:id="rId4"/>
    <p:sldId id="262" r:id="rId5"/>
    <p:sldId id="263" r:id="rId6"/>
    <p:sldId id="271" r:id="rId7"/>
    <p:sldId id="264" r:id="rId8"/>
    <p:sldId id="265" r:id="rId9"/>
    <p:sldId id="266" r:id="rId10"/>
    <p:sldId id="267" r:id="rId11"/>
    <p:sldId id="268" r:id="rId12"/>
    <p:sldId id="269" r:id="rId13"/>
    <p:sldId id="270" r:id="rId14"/>
  </p:sldIdLst>
  <p:sldSz cx="9144000" cy="6858000" type="screen4x3"/>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59"/>
            <p14:sldId id="261"/>
            <p14:sldId id="262"/>
            <p14:sldId id="263"/>
            <p14:sldId id="271"/>
            <p14:sldId id="264"/>
            <p14:sldId id="265"/>
            <p14:sldId id="266"/>
            <p14:sldId id="267"/>
            <p14:sldId id="268"/>
            <p14:sldId id="269"/>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151" autoAdjust="0"/>
  </p:normalViewPr>
  <p:slideViewPr>
    <p:cSldViewPr snapToGrid="0" snapToObjects="1">
      <p:cViewPr>
        <p:scale>
          <a:sx n="94" d="100"/>
          <a:sy n="94" d="100"/>
        </p:scale>
        <p:origin x="-1200" y="3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4D50E4-26D0-9D4F-B564-392B82537C33}" type="datetimeFigureOut">
              <a:rPr lang="en-US" smtClean="0"/>
              <a:pPr/>
              <a:t>8/6/2013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53C0EA-326E-5C46-8C72-0CD30E6B3DAC}" type="slidenum">
              <a:rPr lang="en-US" smtClean="0"/>
              <a:pPr/>
              <a:t>‹#›</a:t>
            </a:fld>
            <a:endParaRPr lang="en-US"/>
          </a:p>
        </p:txBody>
      </p:sp>
    </p:spTree>
    <p:extLst>
      <p:ext uri="{BB962C8B-B14F-4D97-AF65-F5344CB8AC3E}">
        <p14:creationId xmlns:p14="http://schemas.microsoft.com/office/powerpoint/2010/main" val="19486032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use our collective wisdom to talk about different</a:t>
            </a:r>
            <a:r>
              <a:rPr lang="en-US" baseline="0" dirty="0" smtClean="0"/>
              <a:t> ways you can collect data with a group and the math you could pull out of the data. For example, we could have given each person an interconnecting cube. The stacked cubes would present the data in a different way. As an aside, note that you can find a wealth of information about </a:t>
            </a:r>
            <a:r>
              <a:rPr lang="en-US" baseline="0" dirty="0" err="1" smtClean="0"/>
              <a:t>manipulatives</a:t>
            </a:r>
            <a:r>
              <a:rPr lang="en-US" baseline="0" dirty="0" smtClean="0"/>
              <a:t> on the </a:t>
            </a:r>
            <a:r>
              <a:rPr lang="en-US" baseline="0" dirty="0" err="1" smtClean="0"/>
              <a:t>MathGAINS</a:t>
            </a:r>
            <a:r>
              <a:rPr lang="en-US" baseline="0" dirty="0" smtClean="0"/>
              <a:t> website. The picture on the screen is from a Manipulative TIPS sheet on connecting cubes.</a:t>
            </a:r>
          </a:p>
          <a:p>
            <a:endParaRPr lang="en-US" baseline="0" dirty="0" smtClean="0"/>
          </a:p>
          <a:p>
            <a:r>
              <a:rPr lang="en-US" baseline="0" dirty="0" smtClean="0"/>
              <a:t> We might have used a scatter plot by adding a vertical axis for years of teaching experience. </a:t>
            </a:r>
          </a:p>
          <a:p>
            <a:r>
              <a:rPr lang="en-US" baseline="0" dirty="0" smtClean="0"/>
              <a:t>&lt;facilitate discussion&gt;</a:t>
            </a:r>
          </a:p>
          <a:p>
            <a:r>
              <a:rPr lang="en-US" baseline="0" dirty="0" smtClean="0"/>
              <a:t>What math might you choose to pull out of the data and for what purpose?</a:t>
            </a:r>
            <a:endParaRPr lang="en-US" dirty="0"/>
          </a:p>
        </p:txBody>
      </p:sp>
      <p:sp>
        <p:nvSpPr>
          <p:cNvPr id="4" name="Slide Number Placeholder 3"/>
          <p:cNvSpPr>
            <a:spLocks noGrp="1"/>
          </p:cNvSpPr>
          <p:nvPr>
            <p:ph type="sldNum" sz="quarter" idx="10"/>
          </p:nvPr>
        </p:nvSpPr>
        <p:spPr/>
        <p:txBody>
          <a:bodyPr/>
          <a:lstStyle/>
          <a:p>
            <a:fld id="{C953C0EA-326E-5C46-8C72-0CD30E6B3DAC}"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53C0EA-326E-5C46-8C72-0CD30E6B3DAC}"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&lt;</a:t>
            </a:r>
            <a:r>
              <a:rPr lang="en-CA" sz="1200" b="0" kern="1200" dirty="0" smtClean="0">
                <a:solidFill>
                  <a:schemeClr val="tx1"/>
                </a:solidFill>
                <a:latin typeface="+mn-lt"/>
                <a:ea typeface="+mn-ea"/>
                <a:cs typeface="+mn-cs"/>
              </a:rPr>
              <a:t>Review codes and description (BLM 1.2.1) and ask clarifying questions. Additional codes can be included if the group feels it is appropriate after reflecting on the mind maps.&gt;</a:t>
            </a:r>
            <a:endParaRPr lang="en-US" b="0" dirty="0"/>
          </a:p>
        </p:txBody>
      </p:sp>
      <p:sp>
        <p:nvSpPr>
          <p:cNvPr id="4" name="Slide Number Placeholder 3"/>
          <p:cNvSpPr>
            <a:spLocks noGrp="1"/>
          </p:cNvSpPr>
          <p:nvPr>
            <p:ph type="sldNum" sz="quarter" idx="10"/>
          </p:nvPr>
        </p:nvSpPr>
        <p:spPr/>
        <p:txBody>
          <a:bodyPr/>
          <a:lstStyle/>
          <a:p>
            <a:fld id="{C953C0EA-326E-5C46-8C72-0CD30E6B3DAC}"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transcript</a:t>
            </a:r>
            <a:r>
              <a:rPr lang="en-US" sz="1200" kern="1200" baseline="0" dirty="0" smtClean="0">
                <a:solidFill>
                  <a:schemeClr val="tx1"/>
                </a:solidFill>
                <a:latin typeface="+mn-lt"/>
                <a:ea typeface="+mn-ea"/>
                <a:cs typeface="+mn-cs"/>
              </a:rPr>
              <a:t> that is being coded is an excerpt from a debrief of a lesson.  This is the third day that the group has met.  The lesson which was observed by the entire group has been previously taught by the other classroom teachers in attendance.  One important piece was that the teachers who had previously taught it had given a number line which went from 0 to 2 and in this shared lesson the decision was made to not provide a number line for the students in anticipation of learning more about their understanding of fractions.</a:t>
            </a:r>
          </a:p>
          <a:p>
            <a:r>
              <a:rPr lang="en-US" sz="1200" kern="1200" baseline="0" dirty="0" smtClean="0">
                <a:solidFill>
                  <a:schemeClr val="tx1"/>
                </a:solidFill>
                <a:latin typeface="+mn-lt"/>
                <a:ea typeface="+mn-ea"/>
                <a:cs typeface="+mn-cs"/>
              </a:rPr>
              <a:t>Danielle is facilitating this session.  Shelley is joining in as a </a:t>
            </a:r>
            <a:r>
              <a:rPr lang="en-US" sz="1200" kern="1200" baseline="0" smtClean="0">
                <a:solidFill>
                  <a:schemeClr val="tx1"/>
                </a:solidFill>
                <a:latin typeface="+mn-lt"/>
                <a:ea typeface="+mn-ea"/>
                <a:cs typeface="+mn-cs"/>
              </a:rPr>
              <a:t>knowledgeable other.</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These are junior teachers from a number of schools within the same school board.</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953C0EA-326E-5C46-8C72-0CD30E6B3DAC}"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Participants can create new codes if necessary</a:t>
            </a:r>
            <a:endParaRPr lang="en-US" dirty="0"/>
          </a:p>
        </p:txBody>
      </p:sp>
      <p:sp>
        <p:nvSpPr>
          <p:cNvPr id="4" name="Slide Number Placeholder 3"/>
          <p:cNvSpPr>
            <a:spLocks noGrp="1"/>
          </p:cNvSpPr>
          <p:nvPr>
            <p:ph type="sldNum" sz="quarter" idx="10"/>
          </p:nvPr>
        </p:nvSpPr>
        <p:spPr/>
        <p:txBody>
          <a:bodyPr/>
          <a:lstStyle/>
          <a:p>
            <a:fld id="{C953C0EA-326E-5C46-8C72-0CD30E6B3DAC}"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&lt;Lastly facilitator shares the</a:t>
            </a:r>
            <a:r>
              <a:rPr lang="en-US" baseline="0" dirty="0" smtClean="0"/>
              <a:t> pattern/sequence </a:t>
            </a:r>
            <a:r>
              <a:rPr lang="en-US" dirty="0" smtClean="0"/>
              <a:t>of observing, navigating and challenging</a:t>
            </a:r>
            <a:r>
              <a:rPr lang="en-US" baseline="0" dirty="0" smtClean="0"/>
              <a:t>.&gt;</a:t>
            </a:r>
          </a:p>
          <a:p>
            <a:r>
              <a:rPr lang="en-US" baseline="0" dirty="0" smtClean="0"/>
              <a:t>&lt;Could also explicitly point out how this reflection provided choice. If time permits the facilitator may wish to discuss the power of choice.&gt;</a:t>
            </a:r>
            <a:endParaRPr lang="en-US" dirty="0"/>
          </a:p>
        </p:txBody>
      </p:sp>
      <p:sp>
        <p:nvSpPr>
          <p:cNvPr id="4" name="Slide Number Placeholder 3"/>
          <p:cNvSpPr>
            <a:spLocks noGrp="1"/>
          </p:cNvSpPr>
          <p:nvPr>
            <p:ph type="sldNum" sz="quarter" idx="10"/>
          </p:nvPr>
        </p:nvSpPr>
        <p:spPr/>
        <p:txBody>
          <a:bodyPr/>
          <a:lstStyle/>
          <a:p>
            <a:fld id="{C953C0EA-326E-5C46-8C72-0CD30E6B3DA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8/6/2013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273826"/>
          </a:xfrm>
        </p:spPr>
        <p:txBody>
          <a:bodyPr>
            <a:normAutofit/>
          </a:bodyPr>
          <a:lstStyle/>
          <a:p>
            <a:r>
              <a:rPr lang="en-CA" dirty="0" smtClean="0"/>
              <a:t>The Facilitator: </a:t>
            </a:r>
            <a:br>
              <a:rPr lang="en-CA" dirty="0" smtClean="0"/>
            </a:br>
            <a:r>
              <a:rPr lang="en-CA" dirty="0" smtClean="0"/>
              <a:t>Roles, Characteristics, </a:t>
            </a:r>
            <a:br>
              <a:rPr lang="en-CA" dirty="0" smtClean="0"/>
            </a:br>
            <a:r>
              <a:rPr lang="en-CA" dirty="0" smtClean="0"/>
              <a:t>Actions and Strategies</a:t>
            </a:r>
            <a:r>
              <a:rPr lang="en-US" dirty="0" smtClean="0"/>
              <a:t> </a:t>
            </a:r>
            <a:endParaRPr lang="en-US" dirty="0"/>
          </a:p>
        </p:txBody>
      </p:sp>
      <p:sp>
        <p:nvSpPr>
          <p:cNvPr id="3" name="Subtitle 2"/>
          <p:cNvSpPr>
            <a:spLocks noGrp="1"/>
          </p:cNvSpPr>
          <p:nvPr>
            <p:ph type="subTitle" idx="1"/>
          </p:nvPr>
        </p:nvSpPr>
        <p:spPr/>
        <p:txBody>
          <a:bodyPr/>
          <a:lstStyle/>
          <a:p>
            <a:endParaRPr lang="en-US" dirty="0" smtClean="0"/>
          </a:p>
          <a:p>
            <a:endParaRPr lang="en-US" dirty="0" smtClean="0"/>
          </a:p>
          <a:p>
            <a:r>
              <a:rPr lang="en-US" dirty="0" smtClean="0"/>
              <a:t>Regional Breakout 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Coding</a:t>
            </a:r>
            <a:endParaRPr lang="en-US" dirty="0"/>
          </a:p>
        </p:txBody>
      </p:sp>
      <p:sp>
        <p:nvSpPr>
          <p:cNvPr id="3" name="Content Placeholder 2"/>
          <p:cNvSpPr>
            <a:spLocks noGrp="1"/>
          </p:cNvSpPr>
          <p:nvPr>
            <p:ph idx="1"/>
          </p:nvPr>
        </p:nvSpPr>
        <p:spPr/>
        <p:txBody>
          <a:bodyPr/>
          <a:lstStyle/>
          <a:p>
            <a:r>
              <a:rPr lang="en-US" dirty="0" smtClean="0"/>
              <a:t>highlight a phrase that indicates a facilitator action</a:t>
            </a:r>
          </a:p>
          <a:p>
            <a:r>
              <a:rPr lang="en-US" dirty="0" smtClean="0"/>
              <a:t>assign a code (during or after video)</a:t>
            </a:r>
          </a:p>
          <a:p>
            <a:r>
              <a:rPr lang="en-US" dirty="0" smtClean="0"/>
              <a:t>record your rationale (after video)</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Pairs Sharing</a:t>
            </a:r>
            <a:endParaRPr lang="en-US" dirty="0"/>
          </a:p>
        </p:txBody>
      </p:sp>
      <p:sp>
        <p:nvSpPr>
          <p:cNvPr id="3" name="Content Placeholder 2"/>
          <p:cNvSpPr>
            <a:spLocks noGrp="1"/>
          </p:cNvSpPr>
          <p:nvPr>
            <p:ph idx="1"/>
          </p:nvPr>
        </p:nvSpPr>
        <p:spPr/>
        <p:txBody>
          <a:bodyPr/>
          <a:lstStyle/>
          <a:p>
            <a:r>
              <a:rPr lang="en-US" dirty="0" smtClean="0"/>
              <a:t>discuss similarities and differences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Group Reflection</a:t>
            </a:r>
            <a:endParaRPr lang="en-US" dirty="0"/>
          </a:p>
        </p:txBody>
      </p:sp>
      <p:sp>
        <p:nvSpPr>
          <p:cNvPr id="4" name="Cloud Callout 3"/>
          <p:cNvSpPr/>
          <p:nvPr/>
        </p:nvSpPr>
        <p:spPr>
          <a:xfrm>
            <a:off x="186967" y="2080536"/>
            <a:ext cx="4123245" cy="3633273"/>
          </a:xfrm>
          <a:prstGeom prst="cloudCallout">
            <a:avLst>
              <a:gd name="adj1" fmla="val 46191"/>
              <a:gd name="adj2" fmla="val 56840"/>
            </a:avLst>
          </a:prstGeom>
          <a:solidFill>
            <a:schemeClr val="bg1"/>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3600" dirty="0" smtClean="0">
              <a:solidFill>
                <a:schemeClr val="tx1"/>
              </a:solidFill>
            </a:endParaRPr>
          </a:p>
          <a:p>
            <a:pPr algn="ctr"/>
            <a:r>
              <a:rPr lang="en-CA" sz="3200" dirty="0" smtClean="0">
                <a:solidFill>
                  <a:schemeClr val="tx1"/>
                </a:solidFill>
              </a:rPr>
              <a:t>one “AHA” moment from </a:t>
            </a:r>
            <a:r>
              <a:rPr lang="en-CA" sz="3200" dirty="0" smtClean="0">
                <a:solidFill>
                  <a:srgbClr val="000000"/>
                </a:solidFill>
              </a:rPr>
              <a:t>the coding process </a:t>
            </a:r>
            <a:endParaRPr lang="en-US" sz="3200" dirty="0" smtClean="0">
              <a:solidFill>
                <a:srgbClr val="000000"/>
              </a:solidFill>
            </a:endParaRPr>
          </a:p>
          <a:p>
            <a:pPr algn="ctr"/>
            <a:endParaRPr lang="en-CA" sz="3600" dirty="0" smtClean="0">
              <a:solidFill>
                <a:schemeClr val="tx1"/>
              </a:solidFill>
            </a:endParaRPr>
          </a:p>
          <a:p>
            <a:pPr algn="ctr"/>
            <a:endParaRPr lang="en-US" sz="3600" dirty="0">
              <a:solidFill>
                <a:schemeClr val="tx1"/>
              </a:solidFill>
            </a:endParaRPr>
          </a:p>
        </p:txBody>
      </p:sp>
      <p:sp>
        <p:nvSpPr>
          <p:cNvPr id="5" name="Cloud Callout 4"/>
          <p:cNvSpPr/>
          <p:nvPr/>
        </p:nvSpPr>
        <p:spPr>
          <a:xfrm>
            <a:off x="4507313" y="1742787"/>
            <a:ext cx="4396855" cy="3769282"/>
          </a:xfrm>
          <a:prstGeom prst="cloudCallout">
            <a:avLst>
              <a:gd name="adj1" fmla="val -51430"/>
              <a:gd name="adj2" fmla="val 61243"/>
            </a:avLst>
          </a:prstGeom>
          <a:solidFill>
            <a:schemeClr val="bg1"/>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3200" dirty="0" smtClean="0">
              <a:solidFill>
                <a:srgbClr val="000000"/>
              </a:solidFill>
            </a:endParaRPr>
          </a:p>
          <a:p>
            <a:pPr algn="ctr"/>
            <a:endParaRPr lang="en-CA" sz="3200" dirty="0" smtClean="0">
              <a:solidFill>
                <a:srgbClr val="000000"/>
              </a:solidFill>
            </a:endParaRPr>
          </a:p>
          <a:p>
            <a:pPr algn="ctr"/>
            <a:r>
              <a:rPr lang="en-CA" sz="3200" dirty="0" smtClean="0">
                <a:solidFill>
                  <a:srgbClr val="000000"/>
                </a:solidFill>
              </a:rPr>
              <a:t>o</a:t>
            </a:r>
            <a:r>
              <a:rPr lang="en-CA" sz="3200" smtClean="0">
                <a:solidFill>
                  <a:srgbClr val="000000"/>
                </a:solidFill>
              </a:rPr>
              <a:t>ne </a:t>
            </a:r>
            <a:r>
              <a:rPr lang="en-CA" sz="3200" dirty="0" smtClean="0">
                <a:solidFill>
                  <a:srgbClr val="000000"/>
                </a:solidFill>
              </a:rPr>
              <a:t>way you might use a coding process as a facilitator</a:t>
            </a:r>
            <a:endParaRPr lang="en-US" sz="3200" dirty="0" smtClean="0">
              <a:solidFill>
                <a:srgbClr val="000000"/>
              </a:solidFill>
            </a:endParaRPr>
          </a:p>
          <a:p>
            <a:pPr algn="ctr"/>
            <a:endParaRPr lang="en-CA" sz="3600" dirty="0" smtClean="0">
              <a:solidFill>
                <a:schemeClr val="tx1"/>
              </a:solidFill>
            </a:endParaRPr>
          </a:p>
          <a:p>
            <a:pPr algn="ctr"/>
            <a:endParaRPr lang="en-US" sz="3600" dirty="0">
              <a:solidFill>
                <a:schemeClr val="tx1"/>
              </a:solidFill>
            </a:endParaRPr>
          </a:p>
        </p:txBody>
      </p:sp>
      <p:sp>
        <p:nvSpPr>
          <p:cNvPr id="6" name="TextBox 5"/>
          <p:cNvSpPr txBox="1"/>
          <p:nvPr/>
        </p:nvSpPr>
        <p:spPr>
          <a:xfrm>
            <a:off x="3688678" y="1558121"/>
            <a:ext cx="2621257" cy="369332"/>
          </a:xfrm>
          <a:prstGeom prst="rect">
            <a:avLst/>
          </a:prstGeom>
          <a:noFill/>
        </p:spPr>
        <p:txBody>
          <a:bodyPr wrap="square" rtlCol="0">
            <a:spAutoFit/>
          </a:bodyPr>
          <a:lstStyle/>
          <a:p>
            <a:r>
              <a:rPr lang="en-US" dirty="0" smtClean="0"/>
              <a:t>Share one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Goal</a:t>
            </a:r>
            <a:endParaRPr lang="en-US" dirty="0"/>
          </a:p>
        </p:txBody>
      </p:sp>
      <p:sp>
        <p:nvSpPr>
          <p:cNvPr id="3" name="Content Placeholder 2"/>
          <p:cNvSpPr>
            <a:spLocks noGrp="1"/>
          </p:cNvSpPr>
          <p:nvPr>
            <p:ph idx="1"/>
          </p:nvPr>
        </p:nvSpPr>
        <p:spPr/>
        <p:txBody>
          <a:bodyPr>
            <a:normAutofit/>
          </a:bodyPr>
          <a:lstStyle/>
          <a:p>
            <a:r>
              <a:rPr lang="en-CA" dirty="0" smtClean="0"/>
              <a:t>Reflect on your goal for this week and beyond with your deeper understanding of the role of a facilitator. </a:t>
            </a:r>
          </a:p>
          <a:p>
            <a:r>
              <a:rPr lang="en-CA" dirty="0" smtClean="0"/>
              <a:t>Revise/adjust if you feel it’s necessary. </a:t>
            </a:r>
          </a:p>
          <a:p>
            <a:r>
              <a:rPr lang="en-CA" dirty="0" smtClean="0"/>
              <a:t>Be more specific if you can about what you need to do to achieve this goal. </a:t>
            </a:r>
          </a:p>
          <a:p>
            <a:r>
              <a:rPr lang="en-CA" dirty="0" smtClean="0"/>
              <a:t>What activities/reading/resources are available to help you achieve your goal?</a:t>
            </a: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Regional Breakout 2</a:t>
            </a:r>
            <a:endParaRPr lang="en-CA" dirty="0"/>
          </a:p>
        </p:txBody>
      </p:sp>
      <p:sp>
        <p:nvSpPr>
          <p:cNvPr id="3" name="Content Placeholder 2"/>
          <p:cNvSpPr>
            <a:spLocks noGrp="1"/>
          </p:cNvSpPr>
          <p:nvPr>
            <p:ph idx="1"/>
          </p:nvPr>
        </p:nvSpPr>
        <p:spPr/>
        <p:txBody>
          <a:bodyPr>
            <a:normAutofit/>
          </a:bodyPr>
          <a:lstStyle/>
          <a:p>
            <a:r>
              <a:rPr lang="en-CA" b="1" u="sng" dirty="0" smtClean="0"/>
              <a:t>Rational aim:</a:t>
            </a:r>
            <a:r>
              <a:rPr lang="en-CA" dirty="0" smtClean="0"/>
              <a:t>  clarify the role, characteristics, actions and strategies of a facilitator</a:t>
            </a:r>
            <a:endParaRPr lang="en-US" dirty="0" smtClean="0"/>
          </a:p>
          <a:p>
            <a:r>
              <a:rPr lang="en-CA" b="1" u="sng" dirty="0" smtClean="0"/>
              <a:t>Experiential aim:</a:t>
            </a:r>
            <a:r>
              <a:rPr lang="en-CA" dirty="0" smtClean="0"/>
              <a:t>  participants will develop a mind map describing their vision of a facilitator, reinforcing and adjusting it to reflect their new learning after viewing and coding video/script of a facilitator “in action”</a:t>
            </a:r>
            <a:endParaRPr lang="en-US" dirty="0" smtClean="0"/>
          </a:p>
          <a:p>
            <a:endParaRPr lang="en-CA" dirty="0"/>
          </a:p>
        </p:txBody>
      </p:sp>
    </p:spTree>
    <p:extLst>
      <p:ext uri="{BB962C8B-B14F-4D97-AF65-F5344CB8AC3E}">
        <p14:creationId xmlns:p14="http://schemas.microsoft.com/office/powerpoint/2010/main" val="1731725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Experience </a:t>
            </a:r>
            <a:r>
              <a:rPr lang="en-US" dirty="0" smtClean="0"/>
              <a:t>Sharing</a:t>
            </a:r>
            <a:endParaRPr lang="en-US" dirty="0"/>
          </a:p>
        </p:txBody>
      </p:sp>
      <p:sp>
        <p:nvSpPr>
          <p:cNvPr id="3" name="Content Placeholder 2"/>
          <p:cNvSpPr>
            <a:spLocks noGrp="1"/>
          </p:cNvSpPr>
          <p:nvPr>
            <p:ph idx="1"/>
          </p:nvPr>
        </p:nvSpPr>
        <p:spPr>
          <a:xfrm>
            <a:off x="457200" y="1600200"/>
            <a:ext cx="8229600" cy="1696233"/>
          </a:xfrm>
        </p:spPr>
        <p:txBody>
          <a:bodyPr/>
          <a:lstStyle/>
          <a:p>
            <a:pPr marL="0" indent="0">
              <a:buNone/>
            </a:pPr>
            <a:r>
              <a:rPr lang="en-US" dirty="0" smtClean="0"/>
              <a:t>Place your “dot” above the number that best corresponds with your years of experience as a facilitator.</a:t>
            </a:r>
            <a:endParaRPr lang="en-US" dirty="0"/>
          </a:p>
        </p:txBody>
      </p:sp>
      <p:pic>
        <p:nvPicPr>
          <p:cNvPr id="7" name="Picture 6"/>
          <p:cNvPicPr>
            <a:picLocks noChangeAspect="1"/>
          </p:cNvPicPr>
          <p:nvPr/>
        </p:nvPicPr>
        <p:blipFill>
          <a:blip r:embed="rId2"/>
          <a:stretch>
            <a:fillRect/>
          </a:stretch>
        </p:blipFill>
        <p:spPr>
          <a:xfrm>
            <a:off x="821347" y="3604629"/>
            <a:ext cx="7342581" cy="216412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Collective Wisdom</a:t>
            </a:r>
            <a:endParaRPr lang="en-US" dirty="0"/>
          </a:p>
        </p:txBody>
      </p:sp>
      <p:sp>
        <p:nvSpPr>
          <p:cNvPr id="3" name="Content Placeholder 2"/>
          <p:cNvSpPr>
            <a:spLocks noGrp="1"/>
          </p:cNvSpPr>
          <p:nvPr>
            <p:ph idx="1"/>
          </p:nvPr>
        </p:nvSpPr>
        <p:spPr/>
        <p:txBody>
          <a:bodyPr/>
          <a:lstStyle/>
          <a:p>
            <a:r>
              <a:rPr lang="en-US" dirty="0" smtClean="0"/>
              <a:t>How many years of experience do we have as a </a:t>
            </a:r>
            <a:r>
              <a:rPr lang="en-US" smtClean="0"/>
              <a:t>whole group?</a:t>
            </a:r>
            <a:endParaRPr lang="en-US"/>
          </a:p>
        </p:txBody>
      </p:sp>
      <p:pic>
        <p:nvPicPr>
          <p:cNvPr id="5" name="Picture 4"/>
          <p:cNvPicPr>
            <a:picLocks noChangeAspect="1"/>
          </p:cNvPicPr>
          <p:nvPr/>
        </p:nvPicPr>
        <p:blipFill>
          <a:blip r:embed="rId2"/>
          <a:stretch>
            <a:fillRect/>
          </a:stretch>
        </p:blipFill>
        <p:spPr>
          <a:xfrm>
            <a:off x="2934128" y="3253856"/>
            <a:ext cx="2983969" cy="29789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Morphing Data Collection</a:t>
            </a:r>
            <a:endParaRPr lang="en-US" dirty="0"/>
          </a:p>
        </p:txBody>
      </p:sp>
      <p:sp>
        <p:nvSpPr>
          <p:cNvPr id="3" name="Content Placeholder 2"/>
          <p:cNvSpPr>
            <a:spLocks noGrp="1"/>
          </p:cNvSpPr>
          <p:nvPr>
            <p:ph idx="1"/>
          </p:nvPr>
        </p:nvSpPr>
        <p:spPr/>
        <p:txBody>
          <a:bodyPr/>
          <a:lstStyle/>
          <a:p>
            <a:r>
              <a:rPr lang="en-US" dirty="0" smtClean="0"/>
              <a:t>connecting cubes</a:t>
            </a:r>
          </a:p>
          <a:p>
            <a:r>
              <a:rPr lang="en-US" dirty="0" smtClean="0"/>
              <a:t>scatter plot</a:t>
            </a:r>
          </a:p>
          <a:p>
            <a:pPr>
              <a:buNone/>
            </a:pPr>
            <a:endParaRPr lang="en-US" dirty="0"/>
          </a:p>
        </p:txBody>
      </p:sp>
      <p:pic>
        <p:nvPicPr>
          <p:cNvPr id="4" name="Picture 3"/>
          <p:cNvPicPr>
            <a:picLocks noChangeAspect="1"/>
          </p:cNvPicPr>
          <p:nvPr/>
        </p:nvPicPr>
        <p:blipFill>
          <a:blip r:embed="rId3"/>
          <a:stretch>
            <a:fillRect/>
          </a:stretch>
        </p:blipFill>
        <p:spPr>
          <a:xfrm>
            <a:off x="5979595" y="1794911"/>
            <a:ext cx="2400300" cy="2349500"/>
          </a:xfrm>
          <a:prstGeom prst="rect">
            <a:avLst/>
          </a:prstGeom>
        </p:spPr>
      </p:pic>
      <p:sp>
        <p:nvSpPr>
          <p:cNvPr id="5" name="TextBox 4"/>
          <p:cNvSpPr txBox="1"/>
          <p:nvPr/>
        </p:nvSpPr>
        <p:spPr>
          <a:xfrm>
            <a:off x="5979594" y="4144411"/>
            <a:ext cx="2400301" cy="369332"/>
          </a:xfrm>
          <a:prstGeom prst="rect">
            <a:avLst/>
          </a:prstGeom>
          <a:noFill/>
        </p:spPr>
        <p:txBody>
          <a:bodyPr wrap="square" rtlCol="0">
            <a:spAutoFit/>
          </a:bodyPr>
          <a:lstStyle/>
          <a:p>
            <a:pPr algn="ctr"/>
            <a:r>
              <a:rPr lang="en-US" i="1" dirty="0" smtClean="0"/>
              <a:t>see </a:t>
            </a:r>
            <a:r>
              <a:rPr lang="en-US" i="1" dirty="0" err="1" smtClean="0"/>
              <a:t>MathGAINS</a:t>
            </a:r>
            <a:endParaRPr lang="en-US"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Morphing Data Collection</a:t>
            </a:r>
            <a:endParaRPr lang="en-US" dirty="0"/>
          </a:p>
        </p:txBody>
      </p:sp>
      <p:sp>
        <p:nvSpPr>
          <p:cNvPr id="3" name="Content Placeholder 2"/>
          <p:cNvSpPr>
            <a:spLocks noGrp="1"/>
          </p:cNvSpPr>
          <p:nvPr>
            <p:ph idx="1"/>
          </p:nvPr>
        </p:nvSpPr>
        <p:spPr/>
        <p:txBody>
          <a:bodyPr/>
          <a:lstStyle/>
          <a:p>
            <a:r>
              <a:rPr lang="en-US" dirty="0" smtClean="0"/>
              <a:t>connecting cubes</a:t>
            </a:r>
          </a:p>
          <a:p>
            <a:r>
              <a:rPr lang="en-US" dirty="0" smtClean="0"/>
              <a:t>scatter plot</a:t>
            </a:r>
          </a:p>
          <a:p>
            <a:r>
              <a:rPr lang="en-US" dirty="0" smtClean="0"/>
              <a:t>people graph</a:t>
            </a:r>
          </a:p>
          <a:p>
            <a:r>
              <a:rPr lang="en-US" dirty="0" smtClean="0"/>
              <a:t>post-it notes</a:t>
            </a:r>
          </a:p>
          <a:p>
            <a:pPr>
              <a:buNone/>
            </a:pPr>
            <a:endParaRPr lang="en-US" dirty="0"/>
          </a:p>
        </p:txBody>
      </p:sp>
      <p:pic>
        <p:nvPicPr>
          <p:cNvPr id="4" name="Picture 3"/>
          <p:cNvPicPr>
            <a:picLocks noChangeAspect="1"/>
          </p:cNvPicPr>
          <p:nvPr/>
        </p:nvPicPr>
        <p:blipFill>
          <a:blip r:embed="rId3"/>
          <a:stretch>
            <a:fillRect/>
          </a:stretch>
        </p:blipFill>
        <p:spPr>
          <a:xfrm>
            <a:off x="5979595" y="1794911"/>
            <a:ext cx="2400300" cy="2349500"/>
          </a:xfrm>
          <a:prstGeom prst="rect">
            <a:avLst/>
          </a:prstGeom>
        </p:spPr>
      </p:pic>
      <p:sp>
        <p:nvSpPr>
          <p:cNvPr id="5" name="TextBox 4"/>
          <p:cNvSpPr txBox="1"/>
          <p:nvPr/>
        </p:nvSpPr>
        <p:spPr>
          <a:xfrm>
            <a:off x="5979594" y="4144411"/>
            <a:ext cx="2400301" cy="369332"/>
          </a:xfrm>
          <a:prstGeom prst="rect">
            <a:avLst/>
          </a:prstGeom>
          <a:noFill/>
        </p:spPr>
        <p:txBody>
          <a:bodyPr wrap="square" rtlCol="0">
            <a:spAutoFit/>
          </a:bodyPr>
          <a:lstStyle/>
          <a:p>
            <a:pPr algn="ctr"/>
            <a:r>
              <a:rPr lang="en-US" i="1" dirty="0" smtClean="0"/>
              <a:t>see </a:t>
            </a:r>
            <a:r>
              <a:rPr lang="en-US" i="1" dirty="0" err="1" smtClean="0"/>
              <a:t>MathGAINS</a:t>
            </a:r>
            <a:endParaRPr lang="en-U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Illustration</a:t>
            </a:r>
            <a:endParaRPr lang="en-US" dirty="0"/>
          </a:p>
        </p:txBody>
      </p:sp>
      <p:sp>
        <p:nvSpPr>
          <p:cNvPr id="3" name="Content Placeholder 2"/>
          <p:cNvSpPr>
            <a:spLocks noGrp="1"/>
          </p:cNvSpPr>
          <p:nvPr>
            <p:ph idx="1"/>
          </p:nvPr>
        </p:nvSpPr>
        <p:spPr/>
        <p:txBody>
          <a:bodyPr/>
          <a:lstStyle/>
          <a:p>
            <a:r>
              <a:rPr lang="en-US" dirty="0" smtClean="0"/>
              <a:t>continued from plenary</a:t>
            </a:r>
          </a:p>
          <a:p>
            <a:r>
              <a:rPr lang="en-US" dirty="0" smtClean="0"/>
              <a:t>same groups of 4</a:t>
            </a:r>
          </a:p>
          <a:p>
            <a:r>
              <a:rPr lang="en-US" dirty="0" smtClean="0"/>
              <a:t>layer with specific examples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a:t>
            </a:r>
            <a:endParaRPr lang="en-US" dirty="0"/>
          </a:p>
        </p:txBody>
      </p:sp>
      <p:sp>
        <p:nvSpPr>
          <p:cNvPr id="4" name="Rectangle 3"/>
          <p:cNvSpPr/>
          <p:nvPr/>
        </p:nvSpPr>
        <p:spPr>
          <a:xfrm rot="756789">
            <a:off x="5590821" y="1461112"/>
            <a:ext cx="3031749"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CA"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listening</a:t>
            </a:r>
            <a:endParaRPr lang="en-CA"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Rectangle 4"/>
          <p:cNvSpPr/>
          <p:nvPr/>
        </p:nvSpPr>
        <p:spPr>
          <a:xfrm rot="19715926">
            <a:off x="-32212" y="1881329"/>
            <a:ext cx="372458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CA"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Navigating</a:t>
            </a:r>
            <a:endParaRPr lang="en-C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a:off x="1181468" y="3158857"/>
            <a:ext cx="414725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CA" sz="5400" b="1" dirty="0" smtClean="0">
                <a:ln w="50800"/>
                <a:solidFill>
                  <a:schemeClr val="bg1">
                    <a:shade val="50000"/>
                  </a:schemeClr>
                </a:solidFill>
              </a:rPr>
              <a:t>Challenging</a:t>
            </a:r>
            <a:endParaRPr lang="en-CA" sz="5400" b="1" dirty="0">
              <a:ln w="50800"/>
              <a:solidFill>
                <a:schemeClr val="bg1">
                  <a:shade val="50000"/>
                </a:schemeClr>
              </a:solidFill>
            </a:endParaRPr>
          </a:p>
        </p:txBody>
      </p:sp>
      <p:sp>
        <p:nvSpPr>
          <p:cNvPr id="7" name="Rectangle 6"/>
          <p:cNvSpPr/>
          <p:nvPr/>
        </p:nvSpPr>
        <p:spPr>
          <a:xfrm rot="2145325">
            <a:off x="3413196" y="2505670"/>
            <a:ext cx="552446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CA" sz="5400" b="1" dirty="0" smtClean="0">
                <a:ln/>
                <a:solidFill>
                  <a:schemeClr val="accent3"/>
                </a:solidFill>
              </a:rPr>
              <a:t>Window Finding</a:t>
            </a:r>
            <a:endParaRPr lang="en-CA" sz="5400" b="1" dirty="0">
              <a:ln/>
              <a:solidFill>
                <a:schemeClr val="accent3"/>
              </a:solidFill>
            </a:endParaRPr>
          </a:p>
        </p:txBody>
      </p:sp>
      <p:sp>
        <p:nvSpPr>
          <p:cNvPr id="8" name="Rectangle 7"/>
          <p:cNvSpPr/>
          <p:nvPr/>
        </p:nvSpPr>
        <p:spPr>
          <a:xfrm>
            <a:off x="2363326" y="4260291"/>
            <a:ext cx="432781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CA"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observing</a:t>
            </a:r>
            <a:endParaRPr lang="en-CA"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ppt_x"/>
                                          </p:val>
                                        </p:tav>
                                        <p:tav tm="100000">
                                          <p:val>
                                            <p:strVal val="#ppt_x"/>
                                          </p:val>
                                        </p:tav>
                                      </p:tavLst>
                                    </p:anim>
                                    <p:anim calcmode="lin" valueType="num">
                                      <p:cBhvr additive="base">
                                        <p:cTn id="12" dur="2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2000" fill="hold"/>
                                        <p:tgtEl>
                                          <p:spTgt spid="8"/>
                                        </p:tgtEl>
                                        <p:attrNameLst>
                                          <p:attrName>ppt_x</p:attrName>
                                        </p:attrNameLst>
                                      </p:cBhvr>
                                      <p:tavLst>
                                        <p:tav tm="0">
                                          <p:val>
                                            <p:strVal val="#ppt_x"/>
                                          </p:val>
                                        </p:tav>
                                        <p:tav tm="100000">
                                          <p:val>
                                            <p:strVal val="#ppt_x"/>
                                          </p:val>
                                        </p:tav>
                                      </p:tavLst>
                                    </p:anim>
                                    <p:anim calcmode="lin" valueType="num">
                                      <p:cBhvr additive="base">
                                        <p:cTn id="16" dur="2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accel="50000" decel="5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000" fill="hold"/>
                                        <p:tgtEl>
                                          <p:spTgt spid="4"/>
                                        </p:tgtEl>
                                        <p:attrNameLst>
                                          <p:attrName>ppt_x</p:attrName>
                                        </p:attrNameLst>
                                      </p:cBhvr>
                                      <p:tavLst>
                                        <p:tav tm="0">
                                          <p:val>
                                            <p:strVal val="#ppt_x"/>
                                          </p:val>
                                        </p:tav>
                                        <p:tav tm="100000">
                                          <p:val>
                                            <p:strVal val="#ppt_x"/>
                                          </p:val>
                                        </p:tav>
                                      </p:tavLst>
                                    </p:anim>
                                    <p:anim calcmode="lin" valueType="num">
                                      <p:cBhvr additive="base">
                                        <p:cTn id="20" dur="20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accel="50000" decel="5000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ppt_x"/>
                                          </p:val>
                                        </p:tav>
                                        <p:tav tm="100000">
                                          <p:val>
                                            <p:strVal val="#ppt_x"/>
                                          </p:val>
                                        </p:tav>
                                      </p:tavLst>
                                    </p:anim>
                                    <p:anim calcmode="lin" valueType="num">
                                      <p:cBhvr additive="base">
                                        <p:cTn id="24"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Facilitation</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333" t="24511" r="23031" b="18654"/>
          <a:stretch/>
        </p:blipFill>
        <p:spPr bwMode="auto">
          <a:xfrm>
            <a:off x="1323689" y="1838960"/>
            <a:ext cx="6763671" cy="403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270</TotalTime>
  <Words>600</Words>
  <Application>Microsoft Office PowerPoint</Application>
  <PresentationFormat>On-screen Show (4:3)</PresentationFormat>
  <Paragraphs>68</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The Facilitator:  Roles, Characteristics,  Actions and Strategies </vt:lpstr>
      <vt:lpstr>Regional Breakout 2</vt:lpstr>
      <vt:lpstr>Experience Sharing</vt:lpstr>
      <vt:lpstr>Collective Wisdom</vt:lpstr>
      <vt:lpstr>Morphing Data Collection</vt:lpstr>
      <vt:lpstr>Morphing Data Collection</vt:lpstr>
      <vt:lpstr>Annotated Illustration</vt:lpstr>
      <vt:lpstr>Coding</vt:lpstr>
      <vt:lpstr>Coding Facilitation</vt:lpstr>
      <vt:lpstr>Individual Coding</vt:lpstr>
      <vt:lpstr>Pairs Sharing</vt:lpstr>
      <vt:lpstr>Whole Group Reflection</vt:lpstr>
      <vt:lpstr>Personal Goal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s.yearley</cp:lastModifiedBy>
  <cp:revision>23</cp:revision>
  <dcterms:created xsi:type="dcterms:W3CDTF">2013-07-19T11:03:51Z</dcterms:created>
  <dcterms:modified xsi:type="dcterms:W3CDTF">2013-08-06T23:27:13Z</dcterms:modified>
</cp:coreProperties>
</file>